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notesMasterIdLst>
    <p:notesMasterId r:id="rId25"/>
  </p:notesMasterIdLst>
  <p:sldIdLst>
    <p:sldId id="320" r:id="rId2"/>
    <p:sldId id="341" r:id="rId3"/>
    <p:sldId id="344" r:id="rId4"/>
    <p:sldId id="346" r:id="rId5"/>
    <p:sldId id="333" r:id="rId6"/>
    <p:sldId id="348" r:id="rId7"/>
    <p:sldId id="326" r:id="rId8"/>
    <p:sldId id="331" r:id="rId9"/>
    <p:sldId id="327" r:id="rId10"/>
    <p:sldId id="325" r:id="rId11"/>
    <p:sldId id="330" r:id="rId12"/>
    <p:sldId id="328" r:id="rId13"/>
    <p:sldId id="329" r:id="rId14"/>
    <p:sldId id="339" r:id="rId15"/>
    <p:sldId id="338" r:id="rId16"/>
    <p:sldId id="321" r:id="rId17"/>
    <p:sldId id="323" r:id="rId18"/>
    <p:sldId id="324" r:id="rId19"/>
    <p:sldId id="335" r:id="rId20"/>
    <p:sldId id="336" r:id="rId21"/>
    <p:sldId id="337" r:id="rId22"/>
    <p:sldId id="334" r:id="rId23"/>
    <p:sldId id="343" r:id="rId24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8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3D2F6D5-5DD0-412B-A5BF-B65EC88953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3506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D2F6D5-5DD0-412B-A5BF-B65EC8895386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888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96460D2-8035-457F-9B45-8247E1998C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D77E232-BF00-4F44-A63E-78632C93061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728261E-AF5F-451E-964D-BEECEA5F03A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C88228E-5907-4660-959E-E9B9EC8E841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C66361A-6894-41E9-B7F8-D178456504D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F7DD46A-B6F6-4785-822F-D2CE1C987A7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CA287A6-1207-47A4-AB24-F231F9B9FC7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D66EB83-EE33-48A5-BEFE-277300C0C6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19365D4-9307-4D6A-BF1D-0F12A1CD454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6AF3071-F8B2-4CFB-9906-8681D4A517A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EB0299B-2E74-4B90-A8EC-5F7844CBD92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556C36A-CEBB-4010-823B-4BCB0CBFC1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88910" y="332656"/>
            <a:ext cx="8363272" cy="5184576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00B0F0"/>
                </a:solidFill>
                <a:effectLst/>
              </a:rPr>
              <a:t>РАННЕЕ ВЫЯВЛЕНИЕ </a:t>
            </a:r>
            <a:r>
              <a:rPr lang="ru-RU" sz="4800" dirty="0" smtClean="0">
                <a:solidFill>
                  <a:srgbClr val="002060"/>
                </a:solidFill>
                <a:effectLst/>
              </a:rPr>
              <a:t/>
            </a:r>
            <a:br>
              <a:rPr lang="ru-RU" sz="4800" dirty="0" smtClean="0">
                <a:solidFill>
                  <a:srgbClr val="002060"/>
                </a:solidFill>
                <a:effectLst/>
              </a:rPr>
            </a:br>
            <a:r>
              <a:rPr lang="ru-RU" sz="4000" dirty="0" smtClean="0">
                <a:solidFill>
                  <a:srgbClr val="002060"/>
                </a:solidFill>
                <a:effectLst/>
              </a:rPr>
              <a:t>СУИЦИДАЛЬНОГО, САМОПОВРЕЖДАЮЩЕГО ПОВЕДЕНИЯ </a:t>
            </a:r>
            <a:r>
              <a:rPr lang="ru-RU" sz="4800" dirty="0" smtClean="0">
                <a:solidFill>
                  <a:srgbClr val="002060"/>
                </a:solidFill>
                <a:effectLst/>
              </a:rPr>
              <a:t/>
            </a:r>
            <a:br>
              <a:rPr lang="ru-RU" sz="4800" dirty="0" smtClean="0">
                <a:solidFill>
                  <a:srgbClr val="002060"/>
                </a:solidFill>
                <a:effectLst/>
              </a:rPr>
            </a:br>
            <a:r>
              <a:rPr lang="ru-RU" sz="4800" dirty="0" smtClean="0">
                <a:solidFill>
                  <a:srgbClr val="002060"/>
                </a:solidFill>
                <a:effectLst/>
              </a:rPr>
              <a:t/>
            </a:r>
            <a:br>
              <a:rPr lang="ru-RU" sz="4800" dirty="0" smtClean="0">
                <a:solidFill>
                  <a:srgbClr val="002060"/>
                </a:solidFill>
                <a:effectLst/>
              </a:rPr>
            </a:br>
            <a:r>
              <a:rPr lang="ru-RU" sz="4800" dirty="0" smtClean="0">
                <a:solidFill>
                  <a:srgbClr val="00B0F0"/>
                </a:solidFill>
                <a:effectLst/>
              </a:rPr>
              <a:t>АЛГОРИТМ ДЕЙСТВИЙ</a:t>
            </a:r>
            <a:endParaRPr lang="ru-RU" sz="4800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2198982" y="4729336"/>
            <a:ext cx="6787480" cy="188059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marL="109728" algn="r"/>
            <a:r>
              <a:rPr lang="ru-RU" sz="20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Зайцева </a:t>
            </a:r>
            <a:r>
              <a:rPr lang="ru-RU" sz="2000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Кетеван</a:t>
            </a:r>
            <a:r>
              <a:rPr lang="ru-RU" sz="20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Ливиевна</a:t>
            </a:r>
            <a:endParaRPr lang="ru-RU" sz="2000" i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algn="r"/>
            <a:r>
              <a:rPr lang="ru-RU" sz="20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педагог-психолог </a:t>
            </a:r>
          </a:p>
          <a:p>
            <a:pPr marL="109728" algn="r"/>
            <a:r>
              <a:rPr lang="ru-RU" sz="20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МОБУ СОШ №25</a:t>
            </a:r>
            <a:endParaRPr lang="ru-RU" sz="2000" i="1" dirty="0">
              <a:solidFill>
                <a:srgbClr val="00B0F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396044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Calibri" pitchFamily="34" charset="0"/>
              </a:rPr>
              <a:t>Резкое снижение социального или материального статуса родителей	</a:t>
            </a:r>
          </a:p>
          <a:p>
            <a:r>
              <a:rPr lang="ru-RU" sz="2000" b="1" dirty="0" smtClean="0">
                <a:latin typeface="Calibri" pitchFamily="34" charset="0"/>
              </a:rPr>
              <a:t>Тяжелое заболевание близких родственников или самого ребенка </a:t>
            </a:r>
          </a:p>
          <a:p>
            <a:r>
              <a:rPr lang="ru-RU" sz="2000" b="1" dirty="0" smtClean="0">
                <a:latin typeface="Calibri" pitchFamily="34" charset="0"/>
              </a:rPr>
              <a:t>Неполная семья/Развод родителей	  	 	 	 </a:t>
            </a:r>
          </a:p>
          <a:p>
            <a:r>
              <a:rPr lang="ru-RU" sz="2000" b="1" dirty="0" smtClean="0">
                <a:latin typeface="Calibri" pitchFamily="34" charset="0"/>
              </a:rPr>
              <a:t>Хронические конфликты, враждебность между членами семьи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Calibri" pitchFamily="34" charset="0"/>
              </a:rPr>
              <a:t>Высокий уровень требований и санкций в отношении ребенка наряду с отсутствием эмоциональной поддержки со стороны родителей. Пренебрежение потребностями ребенка*	</a:t>
            </a:r>
            <a:r>
              <a:rPr lang="ru-RU" sz="2000" b="1" dirty="0" smtClean="0">
                <a:latin typeface="Calibri" pitchFamily="34" charset="0"/>
              </a:rPr>
              <a:t> 	 </a:t>
            </a:r>
          </a:p>
          <a:p>
            <a:r>
              <a:rPr lang="ru-RU" sz="2000" b="1" dirty="0" smtClean="0">
                <a:latin typeface="Calibri" pitchFamily="34" charset="0"/>
              </a:rPr>
              <a:t>Алкоголизм или наркомания родителей, асоциальная семья	</a:t>
            </a:r>
          </a:p>
          <a:p>
            <a:r>
              <a:rPr lang="ru-RU" sz="2000" b="1" dirty="0" smtClean="0">
                <a:latin typeface="Calibri" pitchFamily="34" charset="0"/>
              </a:rPr>
              <a:t>Недавняя смерть близкого родственника		 	 </a:t>
            </a:r>
          </a:p>
          <a:p>
            <a:r>
              <a:rPr lang="ru-RU" sz="2000" b="1" dirty="0" smtClean="0">
                <a:latin typeface="Calibri" pitchFamily="34" charset="0"/>
              </a:rPr>
              <a:t>Суициды родственников</a:t>
            </a:r>
            <a:endParaRPr lang="ru-RU" sz="2000" b="1" dirty="0">
              <a:latin typeface="Calibri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effectLst/>
              </a:rPr>
              <a:t>Факторы семейной ситуации	</a:t>
            </a:r>
            <a:endParaRPr lang="ru-RU" dirty="0">
              <a:solidFill>
                <a:srgbClr val="0070C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>
                <a:latin typeface="Calibri" pitchFamily="34" charset="0"/>
              </a:rPr>
              <a:t>Употребление наркотиков, алкоголя		 	 	</a:t>
            </a:r>
          </a:p>
          <a:p>
            <a:r>
              <a:rPr lang="ru-RU" sz="2000" b="1" dirty="0" smtClean="0">
                <a:latin typeface="Calibri" pitchFamily="34" charset="0"/>
              </a:rPr>
              <a:t>Резкий набор или потеря веса тела	 			</a:t>
            </a:r>
          </a:p>
          <a:p>
            <a:r>
              <a:rPr lang="ru-RU" sz="2000" b="1" dirty="0" smtClean="0">
                <a:latin typeface="Calibri" pitchFamily="34" charset="0"/>
              </a:rPr>
              <a:t>Резкое изменение стиля поведения и способов общения 	 </a:t>
            </a:r>
          </a:p>
          <a:p>
            <a:r>
              <a:rPr lang="ru-RU" sz="2000" b="1" dirty="0" smtClean="0">
                <a:latin typeface="Calibri" pitchFamily="34" charset="0"/>
              </a:rPr>
              <a:t>Стремление к рискованным действиям, частые случаи травматизма</a:t>
            </a:r>
          </a:p>
          <a:p>
            <a:r>
              <a:rPr lang="ru-RU" sz="2000" b="1" dirty="0" smtClean="0">
                <a:latin typeface="Calibri" pitchFamily="34" charset="0"/>
              </a:rPr>
              <a:t>Интерес к литературе, музыке, связанной с темой смерти </a:t>
            </a:r>
            <a:r>
              <a:rPr lang="ru-RU" sz="2000" b="1" dirty="0" smtClean="0">
                <a:solidFill>
                  <a:srgbClr val="0070C0"/>
                </a:solidFill>
                <a:latin typeface="Calibri" pitchFamily="34" charset="0"/>
              </a:rPr>
              <a:t>(</a:t>
            </a:r>
            <a:r>
              <a:rPr lang="ru-RU" sz="2000" b="1" dirty="0" err="1" smtClean="0">
                <a:solidFill>
                  <a:srgbClr val="0070C0"/>
                </a:solidFill>
                <a:latin typeface="Calibri" pitchFamily="34" charset="0"/>
              </a:rPr>
              <a:t>соцсети</a:t>
            </a:r>
            <a:r>
              <a:rPr lang="ru-RU" sz="2000" b="1" dirty="0" smtClean="0">
                <a:solidFill>
                  <a:srgbClr val="0070C0"/>
                </a:solidFill>
                <a:latin typeface="Calibri" pitchFamily="34" charset="0"/>
              </a:rPr>
              <a:t>!). </a:t>
            </a:r>
            <a:r>
              <a:rPr lang="ru-RU" sz="2000" b="1" dirty="0" smtClean="0">
                <a:latin typeface="Calibri" pitchFamily="34" charset="0"/>
              </a:rPr>
              <a:t>Принадлежность к группам деструктивной направленности.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Calibri" pitchFamily="34" charset="0"/>
              </a:rPr>
              <a:t>Прямые или косвенные высказывания о возможности суицидальных действий (жизнь надоела, скорее бы все закончилось, вам без меня будет лучше и т.п.)*</a:t>
            </a:r>
            <a:r>
              <a:rPr lang="ru-RU" sz="2000" b="1" dirty="0" smtClean="0">
                <a:latin typeface="Calibri" pitchFamily="34" charset="0"/>
              </a:rPr>
              <a:t> 	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Calibri" pitchFamily="34" charset="0"/>
              </a:rPr>
              <a:t>Интерес, проявляющийся косвенно или прямо к возможным средствам самоубийства (отравляющие вещества, возможности приобретения оружия и т.п.) *</a:t>
            </a:r>
            <a:r>
              <a:rPr lang="ru-RU" sz="2000" b="1" dirty="0" smtClean="0">
                <a:latin typeface="Calibri" pitchFamily="34" charset="0"/>
              </a:rPr>
              <a:t>				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Calibri" pitchFamily="34" charset="0"/>
              </a:rPr>
              <a:t>Суицидальные попытки в прошлом*	 </a:t>
            </a:r>
            <a:r>
              <a:rPr lang="ru-RU" sz="2000" b="1" dirty="0" smtClean="0">
                <a:latin typeface="Calibri" pitchFamily="34" charset="0"/>
              </a:rPr>
              <a:t> 	</a:t>
            </a:r>
            <a:endParaRPr lang="ru-RU" sz="2000" b="1" dirty="0">
              <a:latin typeface="Calibri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effectLst/>
              </a:rPr>
              <a:t>Поведенческие факторы</a:t>
            </a:r>
            <a:endParaRPr lang="ru-RU" dirty="0">
              <a:solidFill>
                <a:srgbClr val="0070C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000" b="1" dirty="0" err="1" smtClean="0">
                <a:latin typeface="Calibri" pitchFamily="34" charset="0"/>
              </a:rPr>
              <a:t>Перфекционизм</a:t>
            </a:r>
            <a:r>
              <a:rPr lang="ru-RU" sz="2000" b="1" dirty="0" smtClean="0">
                <a:latin typeface="Calibri" pitchFamily="34" charset="0"/>
              </a:rPr>
              <a:t> и высокая степень ответственности	 	 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Calibri" pitchFamily="34" charset="0"/>
              </a:rPr>
              <a:t>Преобладание негативного эмоционального фона, безнадежность, душевная боль</a:t>
            </a:r>
            <a:r>
              <a:rPr lang="ru-RU" sz="2000" b="1" dirty="0" smtClean="0">
                <a:latin typeface="Calibri" pitchFamily="34" charset="0"/>
              </a:rPr>
              <a:t>*	 	 		</a:t>
            </a:r>
          </a:p>
          <a:p>
            <a:r>
              <a:rPr lang="ru-RU" sz="2000" b="1" dirty="0" smtClean="0">
                <a:latin typeface="Calibri" pitchFamily="34" charset="0"/>
              </a:rPr>
              <a:t>Эмоциональная лабильность (перепады настроения), импульсивность</a:t>
            </a:r>
          </a:p>
          <a:p>
            <a:r>
              <a:rPr lang="ru-RU" sz="2000" b="1" dirty="0" smtClean="0">
                <a:latin typeface="Calibri" pitchFamily="34" charset="0"/>
              </a:rPr>
              <a:t>Нетерпеливость, злость, тревожность	 	 	 	 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Calibri" pitchFamily="34" charset="0"/>
              </a:rPr>
              <a:t>Нарушение половой идентификации</a:t>
            </a:r>
            <a:r>
              <a:rPr lang="ru-RU" sz="2000" b="1" dirty="0" smtClean="0">
                <a:latin typeface="Calibri" pitchFamily="34" charset="0"/>
              </a:rPr>
              <a:t>*	 	 	  </a:t>
            </a:r>
          </a:p>
          <a:p>
            <a:r>
              <a:rPr lang="ru-RU" sz="2000" b="1" dirty="0" smtClean="0">
                <a:latin typeface="Calibri" pitchFamily="34" charset="0"/>
              </a:rPr>
              <a:t>Потеря интереса к деятельности, ранее приносившей удовольствие</a:t>
            </a:r>
          </a:p>
          <a:p>
            <a:r>
              <a:rPr lang="ru-RU" sz="2000" b="1" i="1" dirty="0" smtClean="0">
                <a:solidFill>
                  <a:srgbClr val="FF0000"/>
                </a:solidFill>
                <a:latin typeface="Calibri" pitchFamily="34" charset="0"/>
              </a:rPr>
              <a:t>Причинение себе физического вреда, самоповреждения* (ПОРЕЗЫ)</a:t>
            </a:r>
          </a:p>
          <a:p>
            <a:r>
              <a:rPr lang="ru-RU" sz="2000" b="1" dirty="0" smtClean="0">
                <a:latin typeface="Calibri" pitchFamily="34" charset="0"/>
              </a:rPr>
              <a:t>Стремление к изоляции, уединению, подавленность	</a:t>
            </a:r>
          </a:p>
          <a:p>
            <a:endParaRPr lang="ru-RU" sz="2000" b="1" dirty="0">
              <a:latin typeface="Calibri" pitchFamily="34" charset="0"/>
            </a:endParaRPr>
          </a:p>
          <a:p>
            <a:pPr marL="109728" indent="0" algn="r">
              <a:buNone/>
            </a:pPr>
            <a:r>
              <a:rPr lang="ru-RU" sz="1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два </a:t>
            </a:r>
            <a:r>
              <a:rPr lang="ru-RU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и более признаков со знаком «*»</a:t>
            </a:r>
            <a:r>
              <a:rPr lang="ru-RU" sz="1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указывают </a:t>
            </a:r>
            <a:r>
              <a:rPr lang="ru-RU" sz="1800" i="1" dirty="0">
                <a:latin typeface="Arial" panose="020B0604020202020204" pitchFamily="34" charset="0"/>
                <a:cs typeface="Arial" panose="020B0604020202020204" pitchFamily="34" charset="0"/>
              </a:rPr>
              <a:t>на высокий суицидальный риск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ru-RU" sz="2000" b="1" dirty="0">
              <a:latin typeface="Calibri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effectLst/>
              </a:rPr>
              <a:t>Психологические факторы	</a:t>
            </a:r>
            <a:endParaRPr lang="ru-RU" dirty="0">
              <a:solidFill>
                <a:srgbClr val="0070C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00000"/>
          </a:xfrm>
        </p:spPr>
        <p:txBody>
          <a:bodyPr>
            <a:normAutofit fontScale="70000" lnSpcReduction="20000"/>
          </a:bodyPr>
          <a:lstStyle/>
          <a:p>
            <a:r>
              <a:rPr lang="ru-RU" sz="2900" b="1" dirty="0" smtClean="0">
                <a:latin typeface="Calibri" pitchFamily="34" charset="0"/>
              </a:rPr>
              <a:t>Итого: количество факторов	 	 	 	 	  </a:t>
            </a:r>
          </a:p>
          <a:p>
            <a:r>
              <a:rPr lang="ru-RU" sz="2900" b="1" dirty="0" smtClean="0">
                <a:latin typeface="Calibri" pitchFamily="34" charset="0"/>
              </a:rPr>
              <a:t>Классный </a:t>
            </a:r>
            <a:r>
              <a:rPr lang="ru-RU" sz="2900" b="1" dirty="0" err="1" smtClean="0">
                <a:latin typeface="Calibri" pitchFamily="34" charset="0"/>
              </a:rPr>
              <a:t>руководитель__________________________</a:t>
            </a:r>
            <a:r>
              <a:rPr lang="ru-RU" sz="2900" b="1" dirty="0" smtClean="0">
                <a:latin typeface="Calibri" pitchFamily="34" charset="0"/>
              </a:rPr>
              <a:t>(фамилия)     </a:t>
            </a:r>
            <a:r>
              <a:rPr lang="ru-RU" sz="2900" b="1" dirty="0" err="1" smtClean="0">
                <a:latin typeface="Calibri" pitchFamily="34" charset="0"/>
              </a:rPr>
              <a:t>Дата____________________</a:t>
            </a:r>
            <a:endParaRPr lang="ru-RU" sz="2900" b="1" dirty="0" smtClean="0">
              <a:latin typeface="Calibri" pitchFamily="34" charset="0"/>
            </a:endParaRPr>
          </a:p>
          <a:p>
            <a:pPr>
              <a:buNone/>
            </a:pPr>
            <a:r>
              <a:rPr lang="ru-RU" sz="2900" dirty="0" smtClean="0">
                <a:latin typeface="Calibri" pitchFamily="34" charset="0"/>
              </a:rPr>
              <a:t> </a:t>
            </a:r>
          </a:p>
          <a:p>
            <a:r>
              <a:rPr lang="ru-RU" sz="2900" dirty="0" smtClean="0">
                <a:latin typeface="Calibri" pitchFamily="34" charset="0"/>
              </a:rPr>
              <a:t>Наличие </a:t>
            </a:r>
            <a:r>
              <a:rPr lang="ru-RU" sz="2900" b="1" dirty="0" smtClean="0">
                <a:latin typeface="Calibri" pitchFamily="34" charset="0"/>
              </a:rPr>
              <a:t>7 и менее признаков</a:t>
            </a:r>
            <a:r>
              <a:rPr lang="ru-RU" sz="2900" dirty="0" smtClean="0">
                <a:latin typeface="Calibri" pitchFamily="34" charset="0"/>
              </a:rPr>
              <a:t> по всем группам факторов свидетельствует о низком суицидальном риске. Ситуация отказа семьи от помощи и/или отсутствие поддержки со стороны значимых близких напрямую увеличивает риск суицида и переводит его на более высокую степень выраженности.</a:t>
            </a:r>
          </a:p>
          <a:p>
            <a:endParaRPr lang="ru-RU" sz="2900" dirty="0" smtClean="0">
              <a:latin typeface="Calibri" pitchFamily="34" charset="0"/>
            </a:endParaRPr>
          </a:p>
          <a:p>
            <a:r>
              <a:rPr lang="ru-RU" sz="2900" dirty="0" smtClean="0">
                <a:latin typeface="Calibri" pitchFamily="34" charset="0"/>
              </a:rPr>
              <a:t>От </a:t>
            </a:r>
            <a:r>
              <a:rPr lang="ru-RU" sz="2900" b="1" dirty="0" smtClean="0">
                <a:latin typeface="Calibri" pitchFamily="34" charset="0"/>
              </a:rPr>
              <a:t>8 до 12 признаков</a:t>
            </a:r>
            <a:r>
              <a:rPr lang="ru-RU" sz="2900" dirty="0" smtClean="0">
                <a:latin typeface="Calibri" pitchFamily="34" charset="0"/>
              </a:rPr>
              <a:t> по всем группам факторов или три и более в группе «психологические» факторы свидетельствуют о среднем уровне суицидального риска.</a:t>
            </a:r>
          </a:p>
          <a:p>
            <a:endParaRPr lang="ru-RU" sz="2900" dirty="0" smtClean="0">
              <a:latin typeface="Calibri" pitchFamily="34" charset="0"/>
            </a:endParaRPr>
          </a:p>
          <a:p>
            <a:r>
              <a:rPr lang="ru-RU" sz="2900" dirty="0" smtClean="0">
                <a:latin typeface="Calibri" pitchFamily="34" charset="0"/>
              </a:rPr>
              <a:t>От </a:t>
            </a:r>
            <a:r>
              <a:rPr lang="ru-RU" sz="2900" b="1" dirty="0" smtClean="0">
                <a:latin typeface="Calibri" pitchFamily="34" charset="0"/>
              </a:rPr>
              <a:t>13 и более признаков</a:t>
            </a:r>
            <a:r>
              <a:rPr lang="ru-RU" sz="2900" dirty="0" smtClean="0">
                <a:latin typeface="Calibri" pitchFamily="34" charset="0"/>
              </a:rPr>
              <a:t> по всем группам факторов или </a:t>
            </a:r>
            <a:r>
              <a:rPr lang="ru-RU" sz="2900" b="1" dirty="0" smtClean="0">
                <a:latin typeface="Calibri" pitchFamily="34" charset="0"/>
              </a:rPr>
              <a:t>два и более признаков со знаком «*»</a:t>
            </a:r>
            <a:r>
              <a:rPr lang="ru-RU" sz="2900" dirty="0" smtClean="0">
                <a:latin typeface="Calibri" pitchFamily="34" charset="0"/>
              </a:rPr>
              <a:t> в группе «психологические» факторы указывают на высокий суицидальный риск.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  <a:effectLst/>
              </a:rPr>
              <a:t>Лист наблюдения классного руководителя</a:t>
            </a:r>
            <a:endParaRPr lang="ru-RU" dirty="0">
              <a:solidFill>
                <a:srgbClr val="0070C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>
                <a:latin typeface="Calibri" pitchFamily="34" charset="0"/>
              </a:rPr>
              <a:t>Катализаторы - это ВСЕ (любые) ситуации, которые могут привести ребенка к ощущению крайней степени безысходности, глубокого отчаяния. </a:t>
            </a:r>
          </a:p>
          <a:p>
            <a:pPr>
              <a:buNone/>
            </a:pPr>
            <a:r>
              <a:rPr lang="ru-RU" b="1" dirty="0" smtClean="0">
                <a:latin typeface="Calibri" pitchFamily="34" charset="0"/>
              </a:rPr>
              <a:t> </a:t>
            </a:r>
          </a:p>
          <a:p>
            <a:pPr>
              <a:buNone/>
            </a:pPr>
            <a:r>
              <a:rPr lang="ru-RU" b="1" dirty="0" smtClean="0">
                <a:latin typeface="Calibri" pitchFamily="34" charset="0"/>
              </a:rPr>
              <a:t>Наиболее частые ситуации-провокаторы:</a:t>
            </a:r>
          </a:p>
          <a:p>
            <a:pPr>
              <a:buNone/>
            </a:pPr>
            <a:r>
              <a:rPr lang="ru-RU" b="1" dirty="0" smtClean="0">
                <a:latin typeface="Calibri" pitchFamily="34" charset="0"/>
              </a:rPr>
              <a:t> </a:t>
            </a:r>
          </a:p>
          <a:p>
            <a:pPr lvl="0"/>
            <a:r>
              <a:rPr lang="ru-RU" b="1" dirty="0" smtClean="0">
                <a:latin typeface="Calibri" pitchFamily="34" charset="0"/>
              </a:rPr>
              <a:t>Затяжной </a:t>
            </a:r>
            <a:r>
              <a:rPr lang="ru-RU" b="1" dirty="0" err="1" smtClean="0">
                <a:latin typeface="Calibri" pitchFamily="34" charset="0"/>
              </a:rPr>
              <a:t>буллинг</a:t>
            </a:r>
            <a:r>
              <a:rPr lang="ru-RU" b="1" dirty="0" smtClean="0">
                <a:latin typeface="Calibri" pitchFamily="34" charset="0"/>
              </a:rPr>
              <a:t> (травля, отвержение)</a:t>
            </a:r>
          </a:p>
          <a:p>
            <a:pPr lvl="0"/>
            <a:r>
              <a:rPr lang="ru-RU" b="1" dirty="0" smtClean="0">
                <a:latin typeface="Calibri" pitchFamily="34" charset="0"/>
              </a:rPr>
              <a:t>Проблема + отсутствие поддержки со стороны значимых людей</a:t>
            </a:r>
          </a:p>
          <a:p>
            <a:pPr lvl="0"/>
            <a:r>
              <a:rPr lang="ru-RU" b="1" dirty="0" smtClean="0">
                <a:latin typeface="Calibri" pitchFamily="34" charset="0"/>
              </a:rPr>
              <a:t>Проблема + неуверенность в себе, низкая самооценка</a:t>
            </a:r>
          </a:p>
          <a:p>
            <a:pPr lvl="0"/>
            <a:r>
              <a:rPr lang="ru-RU" b="1" dirty="0" smtClean="0">
                <a:latin typeface="Calibri" pitchFamily="34" charset="0"/>
              </a:rPr>
              <a:t>Резкая смена статуса</a:t>
            </a:r>
          </a:p>
          <a:p>
            <a:pPr lvl="0"/>
            <a:r>
              <a:rPr lang="ru-RU" b="1" dirty="0" smtClean="0">
                <a:latin typeface="Calibri" pitchFamily="34" charset="0"/>
              </a:rPr>
              <a:t>Внезапные неудачи</a:t>
            </a:r>
          </a:p>
          <a:p>
            <a:pPr lvl="0"/>
            <a:r>
              <a:rPr lang="ru-RU" b="1" dirty="0" smtClean="0">
                <a:latin typeface="Calibri" pitchFamily="34" charset="0"/>
              </a:rPr>
              <a:t>Острое переживание ситуации позора, унижения особенно публичного. </a:t>
            </a:r>
          </a:p>
          <a:p>
            <a:pPr lvl="0"/>
            <a:r>
              <a:rPr lang="ru-RU" b="1" dirty="0" smtClean="0">
                <a:latin typeface="Calibri" pitchFamily="34" charset="0"/>
              </a:rPr>
              <a:t>Внезапные изменения в жизни (потеря значимого человека)</a:t>
            </a:r>
          </a:p>
          <a:p>
            <a:pPr lvl="0"/>
            <a:r>
              <a:rPr lang="ru-RU" b="1" dirty="0" smtClean="0">
                <a:latin typeface="Calibri" pitchFamily="34" charset="0"/>
              </a:rPr>
              <a:t>Страх наказания</a:t>
            </a:r>
          </a:p>
          <a:p>
            <a:pPr lvl="0"/>
            <a:r>
              <a:rPr lang="ru-RU" b="1" dirty="0" smtClean="0">
                <a:latin typeface="Calibri" pitchFamily="34" charset="0"/>
              </a:rPr>
              <a:t>Длительное ожидание (страх) неудачи + заниженная или завышенная самооценка</a:t>
            </a:r>
          </a:p>
          <a:p>
            <a:pPr lvl="0"/>
            <a:r>
              <a:rPr lang="ru-RU" b="1" dirty="0" smtClean="0">
                <a:latin typeface="Calibri" pitchFamily="34" charset="0"/>
              </a:rPr>
              <a:t>Затяжной или, наоборот, внезапный острый конфликт с друзьями, сверстниками, значимыми людьми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620688"/>
            <a:ext cx="7931224" cy="90872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effectLst/>
              </a:rPr>
              <a:t>КАТАЛИЗАТОРЫ СУИЦИДА</a:t>
            </a:r>
            <a:br>
              <a:rPr lang="ru-RU" sz="3200" dirty="0" smtClean="0">
                <a:solidFill>
                  <a:srgbClr val="0070C0"/>
                </a:solidFill>
                <a:effectLst/>
              </a:rPr>
            </a:br>
            <a:r>
              <a:rPr lang="ru-RU" sz="3200" dirty="0" smtClean="0">
                <a:solidFill>
                  <a:srgbClr val="0070C0"/>
                </a:solidFill>
                <a:effectLst/>
              </a:rPr>
              <a:t>СИТУАЦИИ-ПРОВОКАТОРЫ </a:t>
            </a:r>
            <a:br>
              <a:rPr lang="ru-RU" sz="3200" dirty="0" smtClean="0">
                <a:solidFill>
                  <a:srgbClr val="0070C0"/>
                </a:solidFill>
                <a:effectLst/>
              </a:rPr>
            </a:br>
            <a:endParaRPr lang="ru-RU" sz="3200" dirty="0">
              <a:solidFill>
                <a:srgbClr val="0070C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dirty="0" smtClean="0"/>
          </a:p>
          <a:p>
            <a:pPr lvl="0"/>
            <a:r>
              <a:rPr lang="ru-RU" b="1" dirty="0" err="1" smtClean="0">
                <a:latin typeface="Calibri" pitchFamily="34" charset="0"/>
              </a:rPr>
              <a:t>Раздаривание</a:t>
            </a:r>
            <a:r>
              <a:rPr lang="ru-RU" b="1" dirty="0" smtClean="0">
                <a:latin typeface="Calibri" pitchFamily="34" charset="0"/>
              </a:rPr>
              <a:t> любимых, значимых вещей. </a:t>
            </a:r>
          </a:p>
          <a:p>
            <a:pPr lvl="0"/>
            <a:r>
              <a:rPr lang="ru-RU" b="1" dirty="0" smtClean="0">
                <a:latin typeface="Calibri" pitchFamily="34" charset="0"/>
              </a:rPr>
              <a:t>Резкие изменения в поведении (то эйфория, то отчаяние), на фоне неизменной социальной ситуации (иногда внешнее облегчение состояния). </a:t>
            </a:r>
          </a:p>
          <a:p>
            <a:pPr lvl="0"/>
            <a:r>
              <a:rPr lang="ru-RU" b="1" dirty="0" smtClean="0">
                <a:latin typeface="Calibri" pitchFamily="34" charset="0"/>
              </a:rPr>
              <a:t>Примирение с врагами, обидчиками. </a:t>
            </a:r>
          </a:p>
          <a:p>
            <a:pPr lvl="0"/>
            <a:r>
              <a:rPr lang="ru-RU" b="1" dirty="0" smtClean="0">
                <a:latin typeface="Calibri" pitchFamily="34" charset="0"/>
              </a:rPr>
              <a:t>Рисунки, фото кладбищ, изображений умерших, </a:t>
            </a:r>
            <a:r>
              <a:rPr lang="ru-RU" b="1" dirty="0" err="1" smtClean="0">
                <a:latin typeface="Calibri" pitchFamily="34" charset="0"/>
              </a:rPr>
              <a:t>человека-суицидента</a:t>
            </a:r>
            <a:r>
              <a:rPr lang="ru-RU" b="1" dirty="0" smtClean="0">
                <a:latin typeface="Calibri" pitchFamily="34" charset="0"/>
              </a:rPr>
              <a:t>. </a:t>
            </a:r>
          </a:p>
          <a:p>
            <a:pPr lvl="0"/>
            <a:r>
              <a:rPr lang="ru-RU" b="1" dirty="0" smtClean="0">
                <a:latin typeface="Calibri" pitchFamily="34" charset="0"/>
              </a:rPr>
              <a:t>Разговоры о собственной ненужности, высказывания о нежелании жить (прямые и косвенные). </a:t>
            </a:r>
          </a:p>
          <a:p>
            <a:pPr lvl="0"/>
            <a:r>
              <a:rPr lang="ru-RU" b="1" dirty="0" smtClean="0">
                <a:latin typeface="Calibri" pitchFamily="34" charset="0"/>
              </a:rPr>
              <a:t>Обсуждение вариантов ухода из жизни. </a:t>
            </a:r>
          </a:p>
          <a:p>
            <a:pPr lvl="0"/>
            <a:r>
              <a:rPr lang="ru-RU" b="1" dirty="0" smtClean="0">
                <a:latin typeface="Calibri" pitchFamily="34" charset="0"/>
              </a:rPr>
              <a:t>Потеря перспективы будущего. </a:t>
            </a:r>
          </a:p>
          <a:p>
            <a:pPr lvl="0"/>
            <a:r>
              <a:rPr lang="ru-RU" b="1" dirty="0" smtClean="0">
                <a:latin typeface="Calibri" pitchFamily="34" charset="0"/>
              </a:rPr>
              <a:t>Отрицание проблем. </a:t>
            </a:r>
          </a:p>
          <a:p>
            <a:pPr lvl="0"/>
            <a:r>
              <a:rPr lang="ru-RU" b="1" dirty="0" smtClean="0">
                <a:latin typeface="Calibri" pitchFamily="34" charset="0"/>
              </a:rPr>
              <a:t>Несвойственная тяга к уединению.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  <a:effectLst/>
              </a:rPr>
              <a:t>Прямые ПРИЗНАКИ СУИЦИДАЛЬНОГО ПОВЕДЕНИЯ </a:t>
            </a:r>
            <a:br>
              <a:rPr lang="ru-RU" dirty="0" smtClean="0">
                <a:solidFill>
                  <a:srgbClr val="0070C0"/>
                </a:solidFill>
                <a:effectLst/>
              </a:rPr>
            </a:br>
            <a:endParaRPr lang="ru-RU" dirty="0">
              <a:solidFill>
                <a:srgbClr val="0070C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332656"/>
            <a:ext cx="8291264" cy="5674635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400" dirty="0" smtClean="0"/>
          </a:p>
          <a:p>
            <a:pPr algn="ctr">
              <a:buNone/>
            </a:pPr>
            <a:r>
              <a:rPr lang="ru-RU" sz="5400" b="1" dirty="0" smtClean="0">
                <a:solidFill>
                  <a:srgbClr val="002060"/>
                </a:solidFill>
              </a:rPr>
              <a:t>Суицидальные маркеры</a:t>
            </a:r>
          </a:p>
          <a:p>
            <a:pPr algn="ctr">
              <a:buNone/>
            </a:pPr>
            <a:endParaRPr lang="ru-RU" sz="5400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5400" b="1" dirty="0" smtClean="0">
                <a:solidFill>
                  <a:srgbClr val="002060"/>
                </a:solidFill>
              </a:rPr>
              <a:t>или наблюдение?</a:t>
            </a:r>
            <a:endParaRPr lang="ru-RU" sz="5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>
                <a:latin typeface="Calibri" pitchFamily="34" charset="0"/>
              </a:rPr>
              <a:t>Просто наличие маркеров суицидального поведения самих по себе (одного или нескольких) абсолютно не показатель того, что у ребенка имеются суицидальные намерения. Более того, возможны ситуации, когда при наличии 5-6 маркеров, суицидальных намерений у ребенка нет.</a:t>
            </a:r>
          </a:p>
          <a:p>
            <a:pPr algn="just">
              <a:buNone/>
            </a:pPr>
            <a:r>
              <a:rPr lang="ru-RU" dirty="0" smtClean="0">
                <a:latin typeface="Calibri" pitchFamily="34" charset="0"/>
              </a:rPr>
              <a:t> </a:t>
            </a:r>
          </a:p>
          <a:p>
            <a:r>
              <a:rPr lang="ru-RU" b="1" dirty="0" smtClean="0">
                <a:latin typeface="Calibri" pitchFamily="34" charset="0"/>
              </a:rPr>
              <a:t>Наблюдение и последующий анализ</a:t>
            </a:r>
            <a:r>
              <a:rPr lang="ru-RU" dirty="0" smtClean="0">
                <a:latin typeface="Calibri" pitchFamily="34" charset="0"/>
              </a:rPr>
              <a:t> - </a:t>
            </a:r>
            <a:r>
              <a:rPr lang="ru-RU" b="1" dirty="0" smtClean="0">
                <a:latin typeface="Calibri" pitchFamily="34" charset="0"/>
              </a:rPr>
              <a:t>единственный метод раннего выявления, который имеет минимальную погрешность.</a:t>
            </a:r>
            <a:r>
              <a:rPr lang="ru-RU" dirty="0" smtClean="0">
                <a:latin typeface="Calibri" pitchFamily="34" charset="0"/>
              </a:rPr>
              <a:t> </a:t>
            </a:r>
          </a:p>
          <a:p>
            <a:endParaRPr lang="ru-RU" dirty="0" smtClean="0">
              <a:latin typeface="Calibri" pitchFamily="34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i="1" dirty="0" smtClean="0">
                <a:latin typeface="Calibri" pitchFamily="34" charset="0"/>
              </a:rPr>
              <a:t>К примеру, погрешность разовых тестов в ряде случаев приближается к </a:t>
            </a:r>
            <a:r>
              <a:rPr lang="ru-RU" b="1" i="1" dirty="0" smtClean="0">
                <a:latin typeface="Calibri" pitchFamily="34" charset="0"/>
              </a:rPr>
              <a:t>68%!</a:t>
            </a:r>
            <a:r>
              <a:rPr lang="ru-RU" i="1" dirty="0" smtClean="0">
                <a:latin typeface="Calibri" pitchFamily="34" charset="0"/>
              </a:rPr>
              <a:t>. </a:t>
            </a:r>
          </a:p>
          <a:p>
            <a:pPr algn="ctr">
              <a:spcBef>
                <a:spcPts val="0"/>
              </a:spcBef>
              <a:buNone/>
            </a:pPr>
            <a:r>
              <a:rPr lang="ru-RU" i="1" dirty="0" smtClean="0">
                <a:latin typeface="Calibri" pitchFamily="34" charset="0"/>
              </a:rPr>
              <a:t>В ситуации, когда речь идет о жизни ребенка, </a:t>
            </a:r>
          </a:p>
          <a:p>
            <a:pPr algn="ctr">
              <a:spcBef>
                <a:spcPts val="0"/>
              </a:spcBef>
              <a:buNone/>
            </a:pPr>
            <a:r>
              <a:rPr lang="ru-RU" i="1" dirty="0" smtClean="0">
                <a:latin typeface="Calibri" pitchFamily="34" charset="0"/>
              </a:rPr>
              <a:t>погрешность недопустима. </a:t>
            </a:r>
          </a:p>
          <a:p>
            <a:pPr>
              <a:spcBef>
                <a:spcPts val="0"/>
              </a:spcBef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/>
                <a:latin typeface="Calibri" pitchFamily="34" charset="0"/>
              </a:rPr>
              <a:t>Важно!</a:t>
            </a:r>
            <a:endParaRPr lang="ru-RU" dirty="0">
              <a:solidFill>
                <a:srgbClr val="FF0000"/>
              </a:solidFill>
              <a:effectLst/>
              <a:latin typeface="Calibri" pitchFamily="34" charset="0"/>
            </a:endParaRPr>
          </a:p>
        </p:txBody>
      </p:sp>
      <p:sp>
        <p:nvSpPr>
          <p:cNvPr id="4" name="Содержимое 1"/>
          <p:cNvSpPr txBox="1">
            <a:spLocks/>
          </p:cNvSpPr>
          <p:nvPr/>
        </p:nvSpPr>
        <p:spPr>
          <a:xfrm>
            <a:off x="467544" y="1484784"/>
            <a:ext cx="8229600" cy="4525963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/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Просто наличие маркеров суицидального поведения самих по себе (одного или нескольких) абсолютно не показатель того, что у ребенка имеются суицидальные намерения. Более того, возможны ситуации, когда при наличии 5-6 маркеров, суицидальных намерений у ребенка нет.</a:t>
            </a:r>
          </a:p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Наблюдение и последующий анализ</a:t>
            </a: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- </a:t>
            </a:r>
            <a:r>
              <a:rPr kumimoji="0" lang="ru-RU" sz="2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единственный метод раннего выявления, который имеет минимальную погрешность.</a:t>
            </a: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27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К примеру, погрешность разовых тестов в ряде случаев приближается к </a:t>
            </a:r>
            <a:r>
              <a:rPr kumimoji="0" lang="ru-RU" sz="27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68%!</a:t>
            </a:r>
            <a:r>
              <a:rPr kumimoji="0" lang="ru-RU" sz="27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. 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27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В ситуации, когда речь идет о жизни ребенка, 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27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погрешность недопустима.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ru-RU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098571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Основные участники процесса выявления и профилактики в ОУ:</a:t>
            </a:r>
          </a:p>
          <a:p>
            <a:pPr>
              <a:buNone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latin typeface="Calibri" pitchFamily="34" charset="0"/>
              </a:rPr>
              <a:t>Администрация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latin typeface="Calibri" pitchFamily="34" charset="0"/>
              </a:rPr>
              <a:t>Педагоги (классные руководители)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latin typeface="Calibri" pitchFamily="34" charset="0"/>
              </a:rPr>
              <a:t>Педагоги-психологи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latin typeface="Calibri" pitchFamily="34" charset="0"/>
              </a:rPr>
              <a:t>Служба примирения</a:t>
            </a:r>
          </a:p>
          <a:p>
            <a:pPr marL="109728" indent="0">
              <a:buNone/>
            </a:pPr>
            <a:endParaRPr lang="ru-RU" sz="2800" b="1" dirty="0" smtClean="0">
              <a:latin typeface="Calibri" pitchFamily="34" charset="0"/>
            </a:endParaRPr>
          </a:p>
          <a:p>
            <a:pPr marL="109728" indent="0" algn="ctr">
              <a:buNone/>
            </a:pPr>
            <a:r>
              <a:rPr lang="ru-RU" sz="2800" b="1" dirty="0" smtClean="0">
                <a:latin typeface="Calibri" pitchFamily="34" charset="0"/>
              </a:rPr>
              <a:t>(родители, обучающиеся, родственники)</a:t>
            </a:r>
          </a:p>
          <a:p>
            <a:pPr algn="r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endParaRPr lang="ru-RU" sz="24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68760"/>
            <a:ext cx="8435280" cy="5184576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alibri" pitchFamily="34" charset="0"/>
              </a:rPr>
              <a:t>Наблюдает за ребенком, общается с ним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alibri" pitchFamily="34" charset="0"/>
              </a:rPr>
              <a:t>Общается с родителями, посещает семью в случае необходимости с целью получения дополнительной информации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alibri" pitchFamily="34" charset="0"/>
              </a:rPr>
              <a:t>Организует работу по профилактике </a:t>
            </a:r>
            <a:r>
              <a:rPr lang="ru-RU" b="1" dirty="0" err="1" smtClean="0">
                <a:latin typeface="Calibri" pitchFamily="34" charset="0"/>
              </a:rPr>
              <a:t>буллинга</a:t>
            </a:r>
            <a:r>
              <a:rPr lang="ru-RU" b="1" dirty="0" smtClean="0">
                <a:latin typeface="Calibri" pitchFamily="34" charset="0"/>
              </a:rPr>
              <a:t> и формированию жизнестойкости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alibri" pitchFamily="34" charset="0"/>
              </a:rPr>
              <a:t>Оказывает помощь в острой ситуации до перенаправления к профильному специалисту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Незамедлительно информирует администрацию и школьного психолога в случае выявления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Классный руководитель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0543" t="25537" r="7998" b="29915"/>
          <a:stretch>
            <a:fillRect/>
          </a:stretch>
        </p:blipFill>
        <p:spPr bwMode="auto">
          <a:xfrm>
            <a:off x="251520" y="1124744"/>
            <a:ext cx="8558665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68760"/>
            <a:ext cx="8435280" cy="518457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latin typeface="Calibri" pitchFamily="34" charset="0"/>
              </a:rPr>
              <a:t>Важно!</a:t>
            </a:r>
          </a:p>
          <a:p>
            <a:pPr>
              <a:buNone/>
            </a:pPr>
            <a:endParaRPr lang="ru-RU" b="1" dirty="0" smtClean="0">
              <a:latin typeface="Calibri" pitchFamily="34" charset="0"/>
            </a:endParaRPr>
          </a:p>
          <a:p>
            <a:pPr>
              <a:buNone/>
            </a:pPr>
            <a:r>
              <a:rPr lang="ru-RU" b="1" dirty="0" smtClean="0">
                <a:latin typeface="Calibri" pitchFamily="34" charset="0"/>
              </a:rPr>
              <a:t>Школьный психолог: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ОЦЕНИВАЕТ (!) АКТУАЛЬНОЕ (!) </a:t>
            </a:r>
            <a:r>
              <a:rPr lang="ru-RU" b="1" dirty="0" smtClean="0">
                <a:latin typeface="Calibri" pitchFamily="34" charset="0"/>
              </a:rPr>
              <a:t>психологическое состояние (наличие риска суицидального поведения)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ВЫНОСИТ РЕКОМЕНДАЦИИ </a:t>
            </a:r>
            <a:r>
              <a:rPr lang="ru-RU" b="1" dirty="0" smtClean="0">
                <a:latin typeface="Calibri" pitchFamily="34" charset="0"/>
              </a:rPr>
              <a:t>о получении профильной помощи ВНЕ образовательной организации (медицинский психолог, психиатр, суицидолог) – под подпись родителей</a:t>
            </a:r>
          </a:p>
          <a:p>
            <a:pPr>
              <a:buNone/>
            </a:pPr>
            <a:endParaRPr lang="ru-RU" b="1" dirty="0" smtClean="0">
              <a:latin typeface="Calibri" pitchFamily="34" charset="0"/>
            </a:endParaRPr>
          </a:p>
          <a:p>
            <a:pPr algn="ctr">
              <a:buNone/>
            </a:pPr>
            <a:r>
              <a:rPr lang="ru-RU" b="1" dirty="0" smtClean="0">
                <a:latin typeface="Calibri" pitchFamily="34" charset="0"/>
              </a:rPr>
              <a:t>Не занимается психотерапией и лечением!</a:t>
            </a:r>
            <a:endParaRPr lang="ru-RU" b="1" dirty="0">
              <a:latin typeface="Calibri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Педагог - психолог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68760"/>
            <a:ext cx="8435280" cy="51845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Calibri" pitchFamily="34" charset="0"/>
              </a:rPr>
              <a:t>Важно!</a:t>
            </a:r>
          </a:p>
          <a:p>
            <a:pPr>
              <a:buNone/>
            </a:pPr>
            <a:endParaRPr lang="ru-RU" b="1" dirty="0" smtClean="0">
              <a:latin typeface="Calibri" pitchFamily="34" charset="0"/>
            </a:endParaRPr>
          </a:p>
          <a:p>
            <a:pPr>
              <a:buNone/>
            </a:pPr>
            <a:r>
              <a:rPr lang="ru-RU" b="1" dirty="0" smtClean="0">
                <a:latin typeface="Calibri" pitchFamily="34" charset="0"/>
              </a:rPr>
              <a:t>Школьный психолог: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alibri" pitchFamily="34" charset="0"/>
              </a:rPr>
              <a:t>Организует профилактическую работу по профилактике </a:t>
            </a:r>
            <a:r>
              <a:rPr lang="ru-RU" b="1" dirty="0" err="1" smtClean="0">
                <a:latin typeface="Calibri" pitchFamily="34" charset="0"/>
              </a:rPr>
              <a:t>буллинга</a:t>
            </a:r>
            <a:r>
              <a:rPr lang="ru-RU" b="1" dirty="0" smtClean="0">
                <a:latin typeface="Calibri" pitchFamily="34" charset="0"/>
              </a:rPr>
              <a:t> и формирования жизнестойкости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alibri" pitchFamily="34" charset="0"/>
              </a:rPr>
              <a:t>Оказывает помощь в острой ситуации до перенаправления к профильному специалисту</a:t>
            </a:r>
          </a:p>
          <a:p>
            <a:pPr>
              <a:buNone/>
            </a:pPr>
            <a:endParaRPr lang="ru-RU" b="1" dirty="0" smtClean="0">
              <a:latin typeface="Calibri" pitchFamily="34" charset="0"/>
            </a:endParaRPr>
          </a:p>
          <a:p>
            <a:pPr algn="ctr">
              <a:buNone/>
            </a:pPr>
            <a:r>
              <a:rPr lang="ru-RU" b="1" dirty="0" smtClean="0">
                <a:latin typeface="Calibri" pitchFamily="34" charset="0"/>
              </a:rPr>
              <a:t>Не занимается психотерапией и лечением!</a:t>
            </a:r>
            <a:endParaRPr lang="ru-RU" b="1" dirty="0">
              <a:latin typeface="Calibri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Педагог - психолог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ФИО,контакты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effectLst/>
              </a:rPr>
              <a:t>Педагоги-психологи школы</a:t>
            </a:r>
            <a:endParaRPr lang="ru-RU" dirty="0">
              <a:solidFill>
                <a:srgbClr val="0070C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6" y="692696"/>
            <a:ext cx="7704856" cy="52565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effectLst/>
              </a:rPr>
              <a:t/>
            </a:r>
            <a:br>
              <a:rPr lang="ru-RU" sz="6000" dirty="0" smtClean="0">
                <a:solidFill>
                  <a:srgbClr val="FF0000"/>
                </a:solidFill>
                <a:effectLst/>
              </a:rPr>
            </a:br>
            <a:r>
              <a:rPr lang="ru-RU" sz="6000" dirty="0" smtClean="0">
                <a:solidFill>
                  <a:srgbClr val="FF0000"/>
                </a:solidFill>
                <a:effectLst/>
              </a:rPr>
              <a:t/>
            </a:r>
            <a:br>
              <a:rPr lang="ru-RU" sz="6000" dirty="0" smtClean="0">
                <a:solidFill>
                  <a:srgbClr val="FF0000"/>
                </a:solidFill>
                <a:effectLst/>
              </a:rPr>
            </a:br>
            <a:r>
              <a:rPr lang="ru-RU" sz="6000" dirty="0" smtClean="0">
                <a:solidFill>
                  <a:srgbClr val="FF0000"/>
                </a:solidFill>
                <a:effectLst/>
              </a:rPr>
              <a:t>Наблюдаем,</a:t>
            </a:r>
            <a:br>
              <a:rPr lang="ru-RU" sz="6000" dirty="0" smtClean="0">
                <a:solidFill>
                  <a:srgbClr val="FF0000"/>
                </a:solidFill>
                <a:effectLst/>
              </a:rPr>
            </a:br>
            <a:r>
              <a:rPr lang="ru-RU" sz="6000" dirty="0" smtClean="0">
                <a:solidFill>
                  <a:srgbClr val="FF0000"/>
                </a:solidFill>
                <a:effectLst/>
              </a:rPr>
              <a:t>анализируем, принимаем меры!</a:t>
            </a:r>
            <a:r>
              <a:rPr lang="ru-RU" sz="4400" dirty="0" smtClean="0">
                <a:solidFill>
                  <a:srgbClr val="FF0000"/>
                </a:solidFill>
                <a:effectLst/>
              </a:rPr>
              <a:t/>
            </a:r>
            <a:br>
              <a:rPr lang="ru-RU" sz="4400" dirty="0" smtClean="0">
                <a:solidFill>
                  <a:srgbClr val="FF0000"/>
                </a:solidFill>
                <a:effectLst/>
              </a:rPr>
            </a:br>
            <a:r>
              <a:rPr lang="ru-RU" sz="7200" dirty="0" smtClean="0">
                <a:solidFill>
                  <a:srgbClr val="FF0000"/>
                </a:solidFill>
                <a:effectLst/>
              </a:rPr>
              <a:t/>
            </a:r>
            <a:br>
              <a:rPr lang="ru-RU" sz="7200" dirty="0" smtClean="0">
                <a:solidFill>
                  <a:srgbClr val="FF0000"/>
                </a:solidFill>
                <a:effectLst/>
              </a:rPr>
            </a:br>
            <a:endParaRPr lang="ru-RU" sz="7200" b="1" dirty="0" smtClean="0">
              <a:solidFill>
                <a:srgbClr val="00B0F0"/>
              </a:solidFill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23928" y="3068960"/>
            <a:ext cx="4902583" cy="2657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endParaRPr lang="ru-RU" sz="2000" b="1" i="1" kern="0" dirty="0" smtClean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411760" y="4005064"/>
            <a:ext cx="6264696" cy="2520280"/>
          </a:xfrm>
          <a:prstGeom prst="rect">
            <a:avLst/>
          </a:prstGeom>
        </p:spPr>
        <p:txBody>
          <a:bodyPr vert="horz" lIns="45720" rIns="45720">
            <a:noAutofit/>
          </a:bodyPr>
          <a:lstStyle/>
          <a:p>
            <a:pPr marL="45720" marR="64008" lvl="0" indent="0" algn="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" marR="64008" lvl="0" indent="0" algn="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Сообщить администрации образовательной организации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 целью принятия управленческих решений по привлечению специалистов для оказания помощи обучающемуся, а также для составления плана психолого-педагогического сопровождения обучающегося</a:t>
            </a:r>
          </a:p>
          <a:p>
            <a:pPr marL="109728" indent="0">
              <a:buNone/>
            </a:pP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Сообщить школьному психологу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(при отсутствии – социальному педагогу, заместителю директора по воспитательной работе) о своих наблюдениях с целью (при необходимости) принятия оперативных мер для оказания экстренной помощи обучающемуся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НЕЗАМЕДЛИТЕЛЬНО: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50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Сообщить родителям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(законным представителям) ребенка о своих наблюдениях с целью мотивирования семьи на обращение за помощью к профильным специалистам</a:t>
            </a:r>
          </a:p>
          <a:p>
            <a:pPr marL="109728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indent="0">
              <a:buNone/>
            </a:pP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indent="0" algn="ctr">
              <a:buNone/>
            </a:pP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Порядок обращения – по ситуации! </a:t>
            </a:r>
          </a:p>
          <a:p>
            <a:pPr marL="109728" indent="0" algn="ctr">
              <a:buNone/>
            </a:pP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(МОЕ ЛИЧНОЕ МНЕНИЕ)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indent="0">
              <a:buNone/>
            </a:pP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НЕЗАМЕДЛИТЕЛЬНО: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44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2290266"/>
          </a:xfrm>
        </p:spPr>
        <p:txBody>
          <a:bodyPr>
            <a:noAutofit/>
          </a:bodyPr>
          <a:lstStyle/>
          <a:p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5582" t="10133" r="7901" b="10320"/>
          <a:stretch>
            <a:fillRect/>
          </a:stretch>
        </p:blipFill>
        <p:spPr bwMode="auto">
          <a:xfrm>
            <a:off x="-1" y="0"/>
            <a:ext cx="9067281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люс 1"/>
          <p:cNvSpPr/>
          <p:nvPr/>
        </p:nvSpPr>
        <p:spPr>
          <a:xfrm>
            <a:off x="251520" y="3645024"/>
            <a:ext cx="576064" cy="457200"/>
          </a:xfrm>
          <a:prstGeom prst="mathPl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Минус 3"/>
          <p:cNvSpPr/>
          <p:nvPr/>
        </p:nvSpPr>
        <p:spPr>
          <a:xfrm>
            <a:off x="8100392" y="3778088"/>
            <a:ext cx="648072" cy="342900"/>
          </a:xfrm>
          <a:prstGeom prst="mathMin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600" b="1" dirty="0">
                <a:latin typeface="Arial" panose="020B0604020202020204" pitchFamily="34" charset="0"/>
                <a:cs typeface="Arial" panose="020B0604020202020204" pitchFamily="34" charset="0"/>
              </a:rPr>
              <a:t>В соответствии с требованиями </a:t>
            </a:r>
          </a:p>
          <a:p>
            <a:pPr>
              <a:buNone/>
            </a:pPr>
            <a:r>
              <a:rPr lang="ru-RU" sz="2600" b="1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ru-RU" sz="2600" b="1" i="1" dirty="0">
                <a:latin typeface="Arial" panose="020B0604020202020204" pitchFamily="34" charset="0"/>
                <a:cs typeface="Arial" panose="020B0604020202020204" pitchFamily="34" charset="0"/>
              </a:rPr>
              <a:t>статьи 63 Семейного кодекса РФ </a:t>
            </a:r>
            <a:r>
              <a:rPr lang="ru-RU" sz="2600" b="1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</a:p>
          <a:p>
            <a:pPr>
              <a:buNone/>
            </a:pPr>
            <a:r>
              <a:rPr lang="ru-RU" sz="2600" b="1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ru-RU" sz="2600" b="1" i="1" dirty="0">
                <a:latin typeface="Arial" panose="020B0604020202020204" pitchFamily="34" charset="0"/>
                <a:cs typeface="Arial" panose="020B0604020202020204" pitchFamily="34" charset="0"/>
              </a:rPr>
              <a:t>статьи 125 Уголовного Кодекса РФ</a:t>
            </a:r>
            <a:r>
              <a:rPr lang="ru-RU" sz="26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ru-RU" sz="2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ru-RU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ru-RU" sz="2600" b="1" dirty="0">
                <a:latin typeface="Arial" panose="020B0604020202020204" pitchFamily="34" charset="0"/>
                <a:cs typeface="Arial" panose="020B0604020202020204" pitchFamily="34" charset="0"/>
              </a:rPr>
              <a:t>!  родители несут ответственность за жизнь и здоровье детей (физическое и эмоциональное), </a:t>
            </a:r>
            <a:endParaRPr lang="ru-RU" sz="2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ru-RU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ru-RU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!  </a:t>
            </a:r>
            <a:r>
              <a:rPr lang="ru-RU" sz="2600" b="1" dirty="0">
                <a:latin typeface="Arial" panose="020B0604020202020204" pitchFamily="34" charset="0"/>
                <a:cs typeface="Arial" panose="020B0604020202020204" pitchFamily="34" charset="0"/>
              </a:rPr>
              <a:t>а также несут ответственность за оставление ребенка в опасном для жизни и здоровья состоянии.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Ответственность родителей</a:t>
            </a:r>
          </a:p>
        </p:txBody>
      </p:sp>
    </p:spTree>
    <p:extLst>
      <p:ext uri="{BB962C8B-B14F-4D97-AF65-F5344CB8AC3E}">
        <p14:creationId xmlns:p14="http://schemas.microsoft.com/office/powerpoint/2010/main" val="135735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032448"/>
          </a:xfrm>
        </p:spPr>
        <p:txBody>
          <a:bodyPr>
            <a:normAutofit/>
          </a:bodyPr>
          <a:lstStyle/>
          <a:p>
            <a:r>
              <a:rPr lang="ru-RU" dirty="0" smtClean="0"/>
              <a:t>2 раза в год (октябрь-ноябрь, март-апрель)</a:t>
            </a:r>
          </a:p>
          <a:p>
            <a:endParaRPr lang="ru-RU" dirty="0" smtClean="0"/>
          </a:p>
          <a:p>
            <a:r>
              <a:rPr lang="ru-RU" dirty="0" smtClean="0"/>
              <a:t>Со 5 по 11 класс</a:t>
            </a:r>
          </a:p>
          <a:p>
            <a:endParaRPr lang="ru-RU" dirty="0" smtClean="0"/>
          </a:p>
          <a:p>
            <a:r>
              <a:rPr lang="ru-RU" dirty="0" smtClean="0"/>
              <a:t>Оценка наличия МАРКЕРОВ (ФАКТОРОВ)</a:t>
            </a:r>
          </a:p>
          <a:p>
            <a:endParaRPr lang="ru-RU" dirty="0" smtClean="0"/>
          </a:p>
          <a:p>
            <a:r>
              <a:rPr lang="ru-RU" dirty="0" smtClean="0"/>
              <a:t>За подписью классного руководителя!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effectLst/>
              </a:rPr>
              <a:t>Мониторинг эмоционального неблагополучия</a:t>
            </a:r>
            <a:endParaRPr lang="ru-RU" dirty="0">
              <a:solidFill>
                <a:srgbClr val="0070C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075240" cy="4525963"/>
          </a:xfrm>
        </p:spPr>
        <p:txBody>
          <a:bodyPr/>
          <a:lstStyle/>
          <a:p>
            <a:r>
              <a:rPr lang="ru-RU" sz="3600" b="1" dirty="0" smtClean="0">
                <a:latin typeface="Calibri" pitchFamily="34" charset="0"/>
              </a:rPr>
              <a:t>Социальная ситуация (что вокруг?)</a:t>
            </a:r>
          </a:p>
          <a:p>
            <a:r>
              <a:rPr lang="ru-RU" sz="3600" b="1" dirty="0" smtClean="0">
                <a:latin typeface="Calibri" pitchFamily="34" charset="0"/>
              </a:rPr>
              <a:t>Семейная ситуация (что дома?)</a:t>
            </a:r>
          </a:p>
          <a:p>
            <a:r>
              <a:rPr lang="ru-RU" sz="3600" b="1" dirty="0" smtClean="0">
                <a:latin typeface="Calibri" pitchFamily="34" charset="0"/>
              </a:rPr>
              <a:t>Поведенческие факторы (что вижу, какое поведение?)</a:t>
            </a:r>
          </a:p>
          <a:p>
            <a:r>
              <a:rPr lang="ru-RU" sz="3600" b="1" dirty="0" smtClean="0">
                <a:latin typeface="Calibri" pitchFamily="34" charset="0"/>
              </a:rPr>
              <a:t>Психологические факторы (состояние)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Факторы риска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1556792"/>
            <a:ext cx="8496944" cy="482799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Calibri" pitchFamily="34" charset="0"/>
              </a:rPr>
              <a:t>Изменение места учебы в течение учебного года или смена двух или более школ за весь период обучения</a:t>
            </a:r>
          </a:p>
          <a:p>
            <a:r>
              <a:rPr lang="ru-RU" sz="2000" b="1" dirty="0" smtClean="0">
                <a:latin typeface="Calibri" pitchFamily="34" charset="0"/>
              </a:rPr>
              <a:t>Недавняя перемена места жительства	</a:t>
            </a:r>
          </a:p>
          <a:p>
            <a:r>
              <a:rPr lang="ru-RU" sz="2000" b="1" dirty="0" smtClean="0">
                <a:latin typeface="Calibri" pitchFamily="34" charset="0"/>
              </a:rPr>
              <a:t>Стойкое отвержение сверстниками	 	 	 	 </a:t>
            </a:r>
          </a:p>
          <a:p>
            <a:r>
              <a:rPr lang="ru-RU" sz="2000" b="1" dirty="0" smtClean="0">
                <a:latin typeface="Calibri" pitchFamily="34" charset="0"/>
              </a:rPr>
              <a:t>Разрыв отношений с близким другом, парнем/девушкой. Безответные чувства.						</a:t>
            </a:r>
          </a:p>
          <a:p>
            <a:r>
              <a:rPr lang="ru-RU" sz="2000" b="1" dirty="0" smtClean="0">
                <a:latin typeface="Calibri" pitchFamily="34" charset="0"/>
              </a:rPr>
              <a:t>Неприятности с законом, унижение, физическое или сексуальное насилие</a:t>
            </a:r>
          </a:p>
          <a:p>
            <a:r>
              <a:rPr lang="ru-RU" sz="2000" b="1" dirty="0" smtClean="0">
                <a:latin typeface="Calibri" pitchFamily="34" charset="0"/>
              </a:rPr>
              <a:t>Негативная стигматизация со стороны окружающих (позорные клички, прозвища)							</a:t>
            </a:r>
          </a:p>
          <a:p>
            <a:r>
              <a:rPr lang="ru-RU" sz="2000" b="1" dirty="0" err="1" smtClean="0">
                <a:latin typeface="Calibri" pitchFamily="34" charset="0"/>
              </a:rPr>
              <a:t>Неуспешность</a:t>
            </a:r>
            <a:r>
              <a:rPr lang="ru-RU" sz="2000" b="1" dirty="0" smtClean="0">
                <a:latin typeface="Calibri" pitchFamily="34" charset="0"/>
              </a:rPr>
              <a:t> в учебе/резкое снижение успеваемости.		</a:t>
            </a:r>
          </a:p>
          <a:p>
            <a:r>
              <a:rPr lang="ru-RU" sz="2000" b="1" dirty="0" smtClean="0">
                <a:latin typeface="Calibri" pitchFamily="34" charset="0"/>
              </a:rPr>
              <a:t>Неудачные попытки стать лидером или удержать позицию лидера</a:t>
            </a:r>
            <a:r>
              <a:rPr lang="ru-RU" sz="2000" b="1" dirty="0" smtClean="0"/>
              <a:t>	</a:t>
            </a:r>
            <a:endParaRPr lang="ru-RU" sz="20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Факторы социальной ситуации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1583</TotalTime>
  <Words>705</Words>
  <Application>Microsoft Office PowerPoint</Application>
  <PresentationFormat>Экран (4:3)</PresentationFormat>
  <Paragraphs>166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Открытая</vt:lpstr>
      <vt:lpstr>РАННЕЕ ВЫЯВЛЕНИЕ  СУИЦИДАЛЬНОГО, САМОПОВРЕЖДАЮЩЕГО ПОВЕДЕНИЯ   АЛГОРИТМ ДЕЙСТВИЙ</vt:lpstr>
      <vt:lpstr>Презентация PowerPoint</vt:lpstr>
      <vt:lpstr>НЕЗАМЕДЛИТЕЛЬНО:</vt:lpstr>
      <vt:lpstr>НЕЗАМЕДЛИТЕЛЬНО:</vt:lpstr>
      <vt:lpstr>Презентация PowerPoint</vt:lpstr>
      <vt:lpstr>Ответственность родителей</vt:lpstr>
      <vt:lpstr>Мониторинг эмоционального неблагополучия</vt:lpstr>
      <vt:lpstr>Факторы риска</vt:lpstr>
      <vt:lpstr>Факторы социальной ситуации</vt:lpstr>
      <vt:lpstr>Факторы семейной ситуации </vt:lpstr>
      <vt:lpstr>Поведенческие факторы</vt:lpstr>
      <vt:lpstr>Психологические факторы </vt:lpstr>
      <vt:lpstr>Лист наблюдения классного руководителя</vt:lpstr>
      <vt:lpstr>КАТАЛИЗАТОРЫ СУИЦИДА СИТУАЦИИ-ПРОВОКАТОРЫ  </vt:lpstr>
      <vt:lpstr>Прямые ПРИЗНАКИ СУИЦИДАЛЬНОГО ПОВЕДЕНИЯ  </vt:lpstr>
      <vt:lpstr>Презентация PowerPoint</vt:lpstr>
      <vt:lpstr>Важно!</vt:lpstr>
      <vt:lpstr> </vt:lpstr>
      <vt:lpstr>Классный руководитель</vt:lpstr>
      <vt:lpstr>Педагог - психолог</vt:lpstr>
      <vt:lpstr>Педагог - психолог</vt:lpstr>
      <vt:lpstr>Педагоги-психологи школы</vt:lpstr>
      <vt:lpstr>  Наблюдаем, анализируем, принимаем меры!  </vt:lpstr>
    </vt:vector>
  </TitlesOfParts>
  <Company>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в 5 классе</dc:title>
  <dc:creator>http://www.psy.5igorsk.ru</dc:creator>
  <cp:lastModifiedBy>Windows User</cp:lastModifiedBy>
  <cp:revision>215</cp:revision>
  <dcterms:created xsi:type="dcterms:W3CDTF">2008-06-14T18:30:51Z</dcterms:created>
  <dcterms:modified xsi:type="dcterms:W3CDTF">2023-04-19T07:40:02Z</dcterms:modified>
</cp:coreProperties>
</file>